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3F3F3"/>
          </a:solidFill>
        </a:fill>
      </a:tcStyle>
    </a:band2H>
    <a:firstCol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3F3F3"/>
          </a:solidFill>
        </a:fill>
      </a:tcStyle>
    </a:lastRow>
    <a:fir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38100" cap="flat">
              <a:solidFill>
                <a:srgbClr val="F3F3F3"/>
              </a:solidFill>
              <a:prstDash val="solid"/>
              <a:round/>
            </a:ln>
          </a:top>
          <a:bottom>
            <a:ln w="127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3F3F3"/>
        </a:fontRef>
        <a:srgbClr val="F3F3F3"/>
      </a:tcTxStyle>
      <a:tcStyle>
        <a:tcBdr>
          <a:left>
            <a:ln w="12700" cap="flat">
              <a:solidFill>
                <a:srgbClr val="F3F3F3"/>
              </a:solidFill>
              <a:prstDash val="solid"/>
              <a:round/>
            </a:ln>
          </a:left>
          <a:right>
            <a:ln w="12700" cap="flat">
              <a:solidFill>
                <a:srgbClr val="F3F3F3"/>
              </a:solidFill>
              <a:prstDash val="solid"/>
              <a:round/>
            </a:ln>
          </a:right>
          <a:top>
            <a:ln w="12700" cap="flat">
              <a:solidFill>
                <a:srgbClr val="F3F3F3"/>
              </a:solidFill>
              <a:prstDash val="solid"/>
              <a:round/>
            </a:ln>
          </a:top>
          <a:bottom>
            <a:ln w="38100" cap="flat">
              <a:solidFill>
                <a:srgbClr val="F3F3F3"/>
              </a:solidFill>
              <a:prstDash val="solid"/>
              <a:round/>
            </a:ln>
          </a:bottom>
          <a:insideH>
            <a:ln w="12700" cap="flat">
              <a:solidFill>
                <a:srgbClr val="F3F3F3"/>
              </a:solidFill>
              <a:prstDash val="solid"/>
              <a:round/>
            </a:ln>
          </a:insideH>
          <a:insideV>
            <a:ln w="12700" cap="flat">
              <a:solidFill>
                <a:srgbClr val="F3F3F3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png>
</file>

<file path=ppt/media/image31.png>
</file>

<file path=ppt/media/image32.png>
</file>

<file path=ppt/media/image33.jpe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311708" y="744573"/>
            <a:ext cx="8520601" cy="2052603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2834125"/>
            <a:ext cx="8520603" cy="792602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xfrm>
            <a:off x="311698" y="1106125"/>
            <a:ext cx="8520603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3152225"/>
            <a:ext cx="8520603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311698" y="2150848"/>
            <a:ext cx="8520603" cy="841802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11698" y="1152475"/>
            <a:ext cx="3999903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Google Shape;24;p5"/>
          <p:cNvSpPr txBox="1">
            <a:spLocks noGrp="1"/>
          </p:cNvSpPr>
          <p:nvPr>
            <p:ph type="body" sz="half" idx="13"/>
          </p:nvPr>
        </p:nvSpPr>
        <p:spPr>
          <a:xfrm>
            <a:off x="4832398" y="1152475"/>
            <a:ext cx="3999903" cy="3416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311698" y="555600"/>
            <a:ext cx="2808003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1389598"/>
            <a:ext cx="2808003" cy="3179403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Text"/>
          <p:cNvSpPr txBox="1">
            <a:spLocks noGrp="1"/>
          </p:cNvSpPr>
          <p:nvPr>
            <p:ph type="title"/>
          </p:nvPr>
        </p:nvSpPr>
        <p:spPr>
          <a:xfrm>
            <a:off x="490250" y="450148"/>
            <a:ext cx="6367801" cy="4090803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37;p9"/>
          <p:cNvSpPr/>
          <p:nvPr/>
        </p:nvSpPr>
        <p:spPr>
          <a:xfrm>
            <a:off x="4572000" y="-126"/>
            <a:ext cx="4572000" cy="5143503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Title Text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228600" indent="-1143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228600" indent="1143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Google Shape;40;p9"/>
          <p:cNvSpPr txBox="1"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3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11698" y="4230575"/>
            <a:ext cx="5998804" cy="605102"/>
          </a:xfrm>
          <a:prstGeom prst="rect">
            <a:avLst/>
          </a:prstGeom>
        </p:spPr>
        <p:txBody>
          <a:bodyPr anchor="ctr"/>
          <a:lstStyle>
            <a:lvl1pPr marL="0" indent="22860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;p1" descr="Google Shape;9;p1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114275" y="4663223"/>
            <a:ext cx="1612186" cy="393602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311698" y="445025"/>
            <a:ext cx="8520603" cy="57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311698" y="1152475"/>
            <a:ext cx="8520603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684348" y="4700820"/>
            <a:ext cx="336812" cy="318394"/>
          </a:xfrm>
          <a:prstGeom prst="rect">
            <a:avLst/>
          </a:prstGeom>
          <a:ln w="12700">
            <a:miter lim="400000"/>
          </a:ln>
        </p:spPr>
        <p:txBody>
          <a:bodyPr wrap="none" lIns="91423" tIns="91423" rIns="91423" bIns="91423" anchor="ctr">
            <a:spAutoFit/>
          </a:bodyPr>
          <a:lstStyle>
            <a:lvl1pPr algn="r">
              <a:defRPr sz="1000">
                <a:solidFill>
                  <a:srgbClr val="58585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1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6pPr>
      <a:lvl7pPr marL="3291113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7pPr>
      <a:lvl8pPr marL="37483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8pPr>
      <a:lvl9pPr marL="4205513" marR="0" indent="-408213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rgbClr val="434343"/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rgbClr val="434343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3000"/>
            </a:pPr>
            <a:r>
              <a:t>İHA Üzerinde </a:t>
            </a:r>
            <a:br/>
            <a:r>
              <a:t>MAD / Manyetik Anomali Tespit Sistemi ile Denizaltı Tespit Demosu</a:t>
            </a:r>
          </a:p>
          <a:p>
            <a:pPr marL="0" indent="0" algn="ctr">
              <a:spcBef>
                <a:spcPts val="1600"/>
              </a:spcBef>
              <a:buSzTx/>
              <a:buNone/>
              <a:defRPr sz="3000"/>
            </a:pPr>
            <a:r>
              <a:t/>
            </a:r>
            <a:br/>
            <a:r>
              <a:rPr sz="1800"/>
              <a:t> Prof. Dr. Ahmet Oral</a:t>
            </a:r>
            <a:br>
              <a:rPr sz="1800"/>
            </a:br>
            <a:r>
              <a:rPr sz="1800"/>
              <a:t>NanoManyetik Bilimsel Cihazlar Ltd. Şti., Ankara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39;p22"/>
          <p:cNvSpPr txBox="1">
            <a:spLocks noGrp="1"/>
          </p:cNvSpPr>
          <p:nvPr>
            <p:ph type="ctrTitle"/>
          </p:nvPr>
        </p:nvSpPr>
        <p:spPr>
          <a:xfrm>
            <a:off x="367174" y="156599"/>
            <a:ext cx="8520602" cy="40110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21208">
              <a:defRPr sz="1500" b="0"/>
            </a:lvl1pPr>
          </a:lstStyle>
          <a:p>
            <a:r>
              <a:t>Sensör Tipleri</a:t>
            </a:r>
          </a:p>
        </p:txBody>
      </p:sp>
      <p:graphicFrame>
        <p:nvGraphicFramePr>
          <p:cNvPr id="181" name="Google Shape;140;p22"/>
          <p:cNvGraphicFramePr/>
          <p:nvPr/>
        </p:nvGraphicFramePr>
        <p:xfrm>
          <a:off x="256225" y="557700"/>
          <a:ext cx="8631549" cy="388329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943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7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3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56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03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56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4367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168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47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5628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Sensor Type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Sensitivity/ Field range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b="1"/>
                      </a:pPr>
                      <a:endParaRPr/>
                    </a:p>
                    <a:p>
                      <a:pPr algn="l">
                        <a:defRPr b="1"/>
                      </a:pPr>
                      <a:r>
                        <a:t>Frequency</a:t>
                      </a:r>
                    </a:p>
                    <a:p>
                      <a:pPr algn="l">
                        <a:defRPr b="1"/>
                      </a:pPr>
                      <a:r>
                        <a:t>Range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Operation Temperature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b="1"/>
                      </a:pPr>
                      <a:r>
                        <a:t>Minimum</a:t>
                      </a:r>
                    </a:p>
                    <a:p>
                      <a:pPr algn="l">
                        <a:defRPr b="1"/>
                      </a:pPr>
                      <a:r>
                        <a:t>sensor</a:t>
                      </a:r>
                    </a:p>
                    <a:p>
                      <a:pPr algn="l">
                        <a:defRPr b="1"/>
                      </a:pPr>
                      <a:r>
                        <a:t>size/</a:t>
                      </a:r>
                    </a:p>
                    <a:p>
                      <a:pPr algn="l">
                        <a:defRPr b="1"/>
                      </a:pPr>
                      <a:r>
                        <a:t>Scalability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Vectorial Scalar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Cost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Advantages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Disadvantages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1000" b="1"/>
                        <a:t>Status</a:t>
                      </a:r>
                    </a:p>
                  </a:txBody>
                  <a:tcPr marL="7625" marR="7625" marT="7625" marB="7625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87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Hall probe/EMR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100 nT/ 1nT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1kHz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1mm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Moderate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Large range, linear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Temperature dependent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Mature</a:t>
                      </a:r>
                    </a:p>
                  </a:txBody>
                  <a:tcPr marL="7625" marR="7625" marT="7625" marB="7625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2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Fluxgate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900"/>
                      </a:pPr>
                      <a:r>
                        <a:t>1 pT/Hz)</a:t>
                      </a:r>
                      <a:r>
                        <a:rPr baseline="30000"/>
                        <a:t>0.5</a:t>
                      </a:r>
                      <a:r>
                        <a:t> @ 1Hz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1kHz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Loose S/N scaling down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Moderate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High sensitivity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Cost, size, energy consumption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Bulk filmv versions possible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125"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SQUID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1 fT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&lt;1kHz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&lt;77K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1mm</a:t>
                      </a:r>
                    </a:p>
                  </a:txBody>
                  <a:tcPr marL="7625" marR="7625" marT="7625" marB="7625" anchor="ctr" horzOverflow="overflow">
                    <a:lnB>
                      <a:solidFill>
                        <a:srgbClr val="000000">
                          <a:alpha val="0"/>
                        </a:srgbClr>
                      </a:solidFill>
                    </a:lnB>
                  </a:tcPr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Expensive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Sensitivity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Need for low temperature</a:t>
                      </a:r>
                    </a:p>
                  </a:txBody>
                  <a:tcPr marL="7625" marR="7625" marT="7625" marB="7625" anchor="ctr" horzOverflow="overflow"/>
                </a:tc>
                <a:tc rowSpan="2"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mature</a:t>
                      </a:r>
                    </a:p>
                  </a:txBody>
                  <a:tcPr marL="7625" marR="7625" marT="7625" marB="7625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3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(system large)</a:t>
                      </a:r>
                    </a:p>
                  </a:txBody>
                  <a:tcPr marL="7625" marR="7625" marT="7625" marB="7625" anchor="ctr" horzOverflow="overflow">
                    <a:lnT>
                      <a:solidFill>
                        <a:srgbClr val="000000">
                          <a:alpha val="0"/>
                        </a:srgbClr>
                      </a:solidFill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66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Cs Magnetometer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900"/>
                      </a:pPr>
                      <a:r>
                        <a:t>300 fT/Hz</a:t>
                      </a:r>
                      <a:r>
                        <a:rPr baseline="30000"/>
                        <a:t>0.5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/>
                      </a:pPr>
                      <a:endParaRPr/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/>
                      </a:pPr>
                      <a:endParaRPr/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Magnitude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Cheap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Small Size, Low weight, Cost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/>
                      </a:pPr>
                      <a:endParaRPr/>
                    </a:p>
                  </a:txBody>
                  <a:tcPr marL="7625" marR="7625" marT="7625" marB="7625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66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GMR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20 nT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0- 5 GHz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1mm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Cheap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Low cost in large quantities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402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TMR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1 nT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0-1 GHz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 1mm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Cheap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Large MR, low cost in large quantities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High 1/f noise, hysteretic</a:t>
                      </a:r>
                    </a:p>
                  </a:txBody>
                  <a:tcPr marL="7625" marR="7625" marT="7625" marB="7625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325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GMI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100 pT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&lt;500 kHz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RT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1 mm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Vector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Moderate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Cost, size, high power</a:t>
                      </a:r>
                    </a:p>
                  </a:txBody>
                  <a:tcPr marL="7625" marR="7625" marT="7625" marB="7625" anchor="ctr" horzOverflow="overflow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 sz="900"/>
                        <a:t> </a:t>
                      </a:r>
                    </a:p>
                  </a:txBody>
                  <a:tcPr marL="7625" marR="7625" marT="7625" marB="7625" horzOverflow="overflow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45;p23"/>
          <p:cNvSpPr txBox="1">
            <a:spLocks noGrp="1"/>
          </p:cNvSpPr>
          <p:nvPr>
            <p:ph type="ctrTitle"/>
          </p:nvPr>
        </p:nvSpPr>
        <p:spPr>
          <a:xfrm>
            <a:off x="311699" y="178423"/>
            <a:ext cx="8520602" cy="45240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31519">
              <a:defRPr sz="1900" b="0"/>
            </a:lvl1pPr>
          </a:lstStyle>
          <a:p>
            <a:r>
              <a:t>Manyetik Anomali Dedektörü (MAD)</a:t>
            </a:r>
          </a:p>
        </p:txBody>
      </p:sp>
      <p:pic>
        <p:nvPicPr>
          <p:cNvPr id="184" name="Google Shape;146;p23" descr="Google Shape;146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0899" y="630825"/>
            <a:ext cx="6533076" cy="4440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51;p24"/>
          <p:cNvSpPr txBox="1">
            <a:spLocks noGrp="1"/>
          </p:cNvSpPr>
          <p:nvPr>
            <p:ph type="ctrTitle"/>
          </p:nvPr>
        </p:nvSpPr>
        <p:spPr>
          <a:xfrm>
            <a:off x="311699" y="147400"/>
            <a:ext cx="8520602" cy="516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768094">
              <a:defRPr sz="2300" b="0"/>
            </a:lvl1pPr>
          </a:lstStyle>
          <a:p>
            <a:r>
              <a:t>Denizaltı Manyetik Modelleri</a:t>
            </a:r>
          </a:p>
        </p:txBody>
      </p:sp>
      <p:pic>
        <p:nvPicPr>
          <p:cNvPr id="187" name="Google Shape;152;p24" descr="Google Shape;152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648" y="757175"/>
            <a:ext cx="3573373" cy="19254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Google Shape;153;p24" descr="Google Shape;153;p2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87481" y="1160786"/>
            <a:ext cx="3313470" cy="2407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Google Shape;154;p24" descr="Google Shape;154;p24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7700" y="2807497"/>
            <a:ext cx="3407751" cy="1883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59;p2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ALT Modüller</a:t>
            </a:r>
          </a:p>
        </p:txBody>
      </p:sp>
      <p:sp>
        <p:nvSpPr>
          <p:cNvPr id="192" name="Google Shape;160;p25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buChar char="-"/>
            </a:pPr>
            <a:r>
              <a:t>Mikroişlemci / Flash</a:t>
            </a:r>
          </a:p>
          <a:p>
            <a:pPr>
              <a:buChar char="-"/>
            </a:pPr>
            <a:r>
              <a:t>Düşük toplam gürültülü Preamfi</a:t>
            </a:r>
          </a:p>
          <a:p>
            <a:pPr>
              <a:buChar char="-"/>
            </a:pPr>
            <a:r>
              <a:t>24 Bit ADC / 24 Bit DAC : 9 kanallı</a:t>
            </a:r>
          </a:p>
          <a:p>
            <a:pPr>
              <a:buChar char="-"/>
            </a:pPr>
            <a:r>
              <a:t>Seri veya Ethernet arayüzü</a:t>
            </a:r>
          </a:p>
          <a:p>
            <a:pPr>
              <a:buChar char="-"/>
            </a:pPr>
            <a:r>
              <a:t>Power Supply : Filtreli SMPS</a:t>
            </a:r>
          </a:p>
          <a:p>
            <a:pPr>
              <a:buChar char="-"/>
            </a:pPr>
            <a:r>
              <a:t>Kutulama</a:t>
            </a:r>
            <a:br/>
            <a:r>
              <a:t/>
            </a:r>
            <a:br/>
            <a:endParaRPr/>
          </a:p>
        </p:txBody>
      </p:sp>
      <p:pic>
        <p:nvPicPr>
          <p:cNvPr id="193" name="Google Shape;161;p25" descr="Google Shape;161;p25"/>
          <p:cNvPicPr>
            <a:picLocks noChangeAspect="1"/>
          </p:cNvPicPr>
          <p:nvPr/>
        </p:nvPicPr>
        <p:blipFill>
          <a:blip r:embed="rId2">
            <a:extLst/>
          </a:blip>
          <a:srcRect l="18493" r="20512"/>
          <a:stretch>
            <a:fillRect/>
          </a:stretch>
        </p:blipFill>
        <p:spPr>
          <a:xfrm>
            <a:off x="6854773" y="669550"/>
            <a:ext cx="1740377" cy="380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Google Shape;162;p25" descr="Google Shape;162;p25"/>
          <p:cNvPicPr>
            <a:picLocks noChangeAspect="1"/>
          </p:cNvPicPr>
          <p:nvPr/>
        </p:nvPicPr>
        <p:blipFill>
          <a:blip r:embed="rId3">
            <a:extLst/>
          </a:blip>
          <a:srcRect l="13455" r="23784"/>
          <a:stretch>
            <a:fillRect/>
          </a:stretch>
        </p:blipFill>
        <p:spPr>
          <a:xfrm rot="16200000">
            <a:off x="3648747" y="2227010"/>
            <a:ext cx="1438277" cy="3055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67;p26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KONSOL</a:t>
            </a:r>
          </a:p>
        </p:txBody>
      </p:sp>
      <p:sp>
        <p:nvSpPr>
          <p:cNvPr id="197" name="Google Shape;168;p26"/>
          <p:cNvSpPr txBox="1">
            <a:spLocks noGrp="1"/>
          </p:cNvSpPr>
          <p:nvPr>
            <p:ph type="body" sz="half" idx="1"/>
          </p:nvPr>
        </p:nvSpPr>
        <p:spPr>
          <a:xfrm>
            <a:off x="175598" y="1170123"/>
            <a:ext cx="5084704" cy="3416403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indent="-317500">
              <a:buSzPts val="1400"/>
              <a:buChar char="-"/>
              <a:defRPr sz="1400"/>
            </a:pPr>
            <a:r>
              <a:t>Yer istasyonunda Laptop üzerinde çalışan Windows tabanlı yazılım</a:t>
            </a:r>
          </a:p>
          <a:p>
            <a:pPr indent="-317500">
              <a:buSzPts val="1400"/>
              <a:buChar char="-"/>
              <a:defRPr sz="1400"/>
            </a:pPr>
            <a:r>
              <a:t>Arama algoritmaları varyasyonları: alan / sıklık / hız / yükseklik kontrolü vs.</a:t>
            </a:r>
          </a:p>
          <a:p>
            <a:pPr indent="-317500">
              <a:buSzPts val="1400"/>
              <a:buChar char="-"/>
              <a:defRPr sz="1400"/>
            </a:pPr>
            <a:r>
              <a:t>Harita üzerinde gösterme</a:t>
            </a:r>
          </a:p>
          <a:p>
            <a:pPr indent="-317500">
              <a:buSzPts val="1400"/>
              <a:buChar char="-"/>
              <a:defRPr sz="1400"/>
            </a:pPr>
            <a:r>
              <a:t>Pozisyon bilgisini harita üzerinde hafızaya zaman bilgisi ile kaydetme</a:t>
            </a:r>
          </a:p>
          <a:p>
            <a:pPr indent="-317500">
              <a:buSzPts val="1400"/>
              <a:buChar char="-"/>
              <a:defRPr sz="1400"/>
            </a:pPr>
            <a:r>
              <a:t>Yer istasyonunda Bilgisayar üzerinde Online ve Offline bilgi işleme</a:t>
            </a:r>
          </a:p>
          <a:p>
            <a:pPr indent="-317500">
              <a:buSzPts val="1400"/>
              <a:buChar char="-"/>
              <a:defRPr sz="1400"/>
            </a:pPr>
            <a:r>
              <a:t>Dünya koordinatları referansı ile XYZ ve Toplam manyetik alanının gösterilmesi</a:t>
            </a:r>
          </a:p>
          <a:p>
            <a:pPr indent="-317500">
              <a:buSzPts val="1400"/>
              <a:buChar char="-"/>
              <a:defRPr sz="1400"/>
            </a:pPr>
            <a:r>
              <a:t>Uçak koordinatları referansı ile XYZ ve Toplam manyetik alanının gösterilmesi</a:t>
            </a:r>
            <a:br/>
            <a:endParaRPr/>
          </a:p>
        </p:txBody>
      </p:sp>
      <p:pic>
        <p:nvPicPr>
          <p:cNvPr id="198" name="Google Shape;169;p26" descr="Google Shape;169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07643" y="1016773"/>
            <a:ext cx="3586537" cy="27377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174;p27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Arayüzler</a:t>
            </a:r>
          </a:p>
        </p:txBody>
      </p:sp>
      <p:sp>
        <p:nvSpPr>
          <p:cNvPr id="201" name="Google Shape;175;p27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buChar char="-"/>
            </a:pPr>
            <a:r>
              <a:t>Sensör Ağırlık: &lt;2 kg</a:t>
            </a:r>
          </a:p>
          <a:p>
            <a:pPr>
              <a:buChar char="-"/>
            </a:pPr>
            <a:r>
              <a:t>Sensör Hacim: 20x25x10 cm</a:t>
            </a:r>
          </a:p>
          <a:p>
            <a:pPr>
              <a:buChar char="-"/>
            </a:pPr>
            <a:r>
              <a:t>Elektronik Ünite Hacim: 20x15x4 cm</a:t>
            </a:r>
          </a:p>
          <a:p>
            <a:pPr>
              <a:buChar char="-"/>
            </a:pPr>
            <a:r>
              <a:t>Aviyonik Arayüz: Ethernet veya RS-422</a:t>
            </a:r>
          </a:p>
          <a:p>
            <a:pPr>
              <a:buChar char="-"/>
            </a:pPr>
            <a:r>
              <a:t>Güç Tüketimi:&lt;50 W </a:t>
            </a:r>
            <a:br/>
            <a:endParaRPr/>
          </a:p>
        </p:txBody>
      </p:sp>
      <p:pic>
        <p:nvPicPr>
          <p:cNvPr id="202" name="Google Shape;176;p27" descr="Google Shape;176;p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34795" y="1662735"/>
            <a:ext cx="3209526" cy="23958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181;p28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Çevresel Testler</a:t>
            </a:r>
          </a:p>
        </p:txBody>
      </p:sp>
      <p:sp>
        <p:nvSpPr>
          <p:cNvPr id="205" name="Google Shape;182;p28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  <a:defRPr sz="2400"/>
            </a:pPr>
            <a:r>
              <a:t>Manyetik Ölçüm Simülasyonu</a:t>
            </a:r>
            <a:br/>
            <a:r>
              <a:t>Sıcaklık testi</a:t>
            </a:r>
            <a:br/>
            <a:r>
              <a:t>Titreşim testi</a:t>
            </a:r>
            <a:br/>
            <a:r>
              <a:t>Nem testi</a:t>
            </a:r>
            <a:br/>
            <a:endParaRPr/>
          </a:p>
        </p:txBody>
      </p:sp>
      <p:pic>
        <p:nvPicPr>
          <p:cNvPr id="206" name="Google Shape;183;p28" descr="Google Shape;183;p28"/>
          <p:cNvPicPr>
            <a:picLocks noChangeAspect="1"/>
          </p:cNvPicPr>
          <p:nvPr/>
        </p:nvPicPr>
        <p:blipFill>
          <a:blip r:embed="rId2">
            <a:extLst/>
          </a:blip>
          <a:srcRect l="12616" r="13210"/>
          <a:stretch>
            <a:fillRect/>
          </a:stretch>
        </p:blipFill>
        <p:spPr>
          <a:xfrm>
            <a:off x="3444099" y="2728098"/>
            <a:ext cx="1448402" cy="19526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Google Shape;184;p28" descr="Google Shape;184;p28"/>
          <p:cNvPicPr>
            <a:picLocks noChangeAspect="1"/>
          </p:cNvPicPr>
          <p:nvPr/>
        </p:nvPicPr>
        <p:blipFill>
          <a:blip r:embed="rId3">
            <a:extLst/>
          </a:blip>
          <a:srcRect l="5338" t="12808" b="15515"/>
          <a:stretch>
            <a:fillRect/>
          </a:stretch>
        </p:blipFill>
        <p:spPr>
          <a:xfrm>
            <a:off x="6608850" y="124137"/>
            <a:ext cx="2223452" cy="1683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Google Shape;185;p28" descr="Google Shape;185;p28"/>
          <p:cNvPicPr>
            <a:picLocks noChangeAspect="1"/>
          </p:cNvPicPr>
          <p:nvPr/>
        </p:nvPicPr>
        <p:blipFill>
          <a:blip r:embed="rId4">
            <a:extLst/>
          </a:blip>
          <a:srcRect l="22556" t="5210" r="21067" b="2067"/>
          <a:stretch>
            <a:fillRect/>
          </a:stretch>
        </p:blipFill>
        <p:spPr>
          <a:xfrm>
            <a:off x="1773900" y="2812250"/>
            <a:ext cx="1514628" cy="18684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Google Shape;186;p28" descr="Google Shape;186;p28"/>
          <p:cNvPicPr>
            <a:picLocks noChangeAspect="1"/>
          </p:cNvPicPr>
          <p:nvPr/>
        </p:nvPicPr>
        <p:blipFill>
          <a:blip r:embed="rId5">
            <a:extLst/>
          </a:blip>
          <a:srcRect l="3455" t="9592"/>
          <a:stretch>
            <a:fillRect/>
          </a:stretch>
        </p:blipFill>
        <p:spPr>
          <a:xfrm>
            <a:off x="5048074" y="2099225"/>
            <a:ext cx="3784227" cy="25814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191;p29"/>
          <p:cNvSpPr txBox="1">
            <a:spLocks noGrp="1"/>
          </p:cNvSpPr>
          <p:nvPr>
            <p:ph type="title"/>
          </p:nvPr>
        </p:nvSpPr>
        <p:spPr>
          <a:xfrm>
            <a:off x="311699" y="320898"/>
            <a:ext cx="8520602" cy="57270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PLATFORMLAR</a:t>
            </a:r>
          </a:p>
        </p:txBody>
      </p:sp>
      <p:sp>
        <p:nvSpPr>
          <p:cNvPr id="212" name="Google Shape;192;p29"/>
          <p:cNvSpPr txBox="1">
            <a:spLocks noGrp="1"/>
          </p:cNvSpPr>
          <p:nvPr>
            <p:ph type="body" sz="quarter" idx="1"/>
          </p:nvPr>
        </p:nvSpPr>
        <p:spPr>
          <a:xfrm>
            <a:off x="311699" y="1017725"/>
            <a:ext cx="8520602" cy="1089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r>
              <a:t>Demolarda kullanılması planlanan uçaklar: İVME Havacılık Firmasının Çağatay (Kuyruk), TUSAŞ firmasının ANKA (Kanat ucu), BAYKAR firmasının TB2 (Orta gövde)</a:t>
            </a:r>
          </a:p>
        </p:txBody>
      </p:sp>
      <p:pic>
        <p:nvPicPr>
          <p:cNvPr id="213" name="Google Shape;193;p29" descr="Google Shape;193;p2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90175" y="3593024"/>
            <a:ext cx="4316102" cy="618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Google Shape;194;p29" descr="Google Shape;194;p2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3873" y="2974532"/>
            <a:ext cx="3592480" cy="14724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Google Shape;195;p29" descr="Google Shape;195;p29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12275" y="1965300"/>
            <a:ext cx="4282828" cy="1212902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Google Shape;196;p29"/>
          <p:cNvSpPr txBox="1"/>
          <p:nvPr/>
        </p:nvSpPr>
        <p:spPr>
          <a:xfrm>
            <a:off x="6261649" y="2156598"/>
            <a:ext cx="1896001" cy="380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i="1"/>
            </a:lvl1pPr>
          </a:lstStyle>
          <a:p>
            <a:r>
              <a:t>BAYKAR - TB2</a:t>
            </a:r>
          </a:p>
        </p:txBody>
      </p:sp>
      <p:sp>
        <p:nvSpPr>
          <p:cNvPr id="217" name="Google Shape;197;p29"/>
          <p:cNvSpPr txBox="1"/>
          <p:nvPr/>
        </p:nvSpPr>
        <p:spPr>
          <a:xfrm>
            <a:off x="7101599" y="3486625"/>
            <a:ext cx="1896001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i="1"/>
            </a:lvl1pPr>
          </a:lstStyle>
          <a:p>
            <a:r>
              <a:t>İVME - ÇAĞATAY</a:t>
            </a:r>
          </a:p>
        </p:txBody>
      </p:sp>
      <p:sp>
        <p:nvSpPr>
          <p:cNvPr id="218" name="Google Shape;198;p29"/>
          <p:cNvSpPr txBox="1"/>
          <p:nvPr/>
        </p:nvSpPr>
        <p:spPr>
          <a:xfrm>
            <a:off x="193875" y="3205225"/>
            <a:ext cx="1896000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i="1"/>
            </a:lvl1pPr>
          </a:lstStyle>
          <a:p>
            <a:r>
              <a:t>TUSAŞ - ANKA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03;p30"/>
          <p:cNvSpPr/>
          <p:nvPr/>
        </p:nvSpPr>
        <p:spPr>
          <a:xfrm flipV="1">
            <a:off x="5576980" y="1136914"/>
            <a:ext cx="2" cy="1262102"/>
          </a:xfrm>
          <a:prstGeom prst="line">
            <a:avLst/>
          </a:prstGeom>
          <a:ln w="28575">
            <a:solidFill>
              <a:srgbClr val="3C78D8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1" name="Google Shape;204;p30"/>
          <p:cNvSpPr/>
          <p:nvPr/>
        </p:nvSpPr>
        <p:spPr>
          <a:xfrm>
            <a:off x="8175580" y="2584823"/>
            <a:ext cx="2" cy="1314903"/>
          </a:xfrm>
          <a:prstGeom prst="line">
            <a:avLst/>
          </a:prstGeom>
          <a:ln w="28575">
            <a:solidFill>
              <a:srgbClr val="3C78D8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2" name="Google Shape;205;p30"/>
          <p:cNvSpPr/>
          <p:nvPr/>
        </p:nvSpPr>
        <p:spPr>
          <a:xfrm flipH="1">
            <a:off x="2951113" y="2670686"/>
            <a:ext cx="10202" cy="1299902"/>
          </a:xfrm>
          <a:prstGeom prst="line">
            <a:avLst/>
          </a:prstGeom>
          <a:ln w="28575">
            <a:solidFill>
              <a:srgbClr val="F1C232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3" name="Google Shape;206;p30"/>
          <p:cNvSpPr/>
          <p:nvPr/>
        </p:nvSpPr>
        <p:spPr>
          <a:xfrm flipV="1">
            <a:off x="383399" y="1136914"/>
            <a:ext cx="2" cy="1262102"/>
          </a:xfrm>
          <a:prstGeom prst="line">
            <a:avLst/>
          </a:prstGeom>
          <a:ln w="28575">
            <a:solidFill>
              <a:srgbClr val="6AA84F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224" name="Google Shape;207;p30"/>
          <p:cNvSpPr txBox="1"/>
          <p:nvPr/>
        </p:nvSpPr>
        <p:spPr>
          <a:xfrm>
            <a:off x="311699" y="796332"/>
            <a:ext cx="1614301" cy="380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>
                <a:solidFill>
                  <a:srgbClr val="38761D"/>
                </a:solidFill>
              </a:defRPr>
            </a:lvl1pPr>
          </a:lstStyle>
          <a:p>
            <a:r>
              <a:t>T0 (04.02.2019)</a:t>
            </a:r>
          </a:p>
        </p:txBody>
      </p:sp>
      <p:grpSp>
        <p:nvGrpSpPr>
          <p:cNvPr id="227" name="Google Shape;208;p30"/>
          <p:cNvGrpSpPr/>
          <p:nvPr/>
        </p:nvGrpSpPr>
        <p:grpSpPr>
          <a:xfrm>
            <a:off x="346913" y="2265850"/>
            <a:ext cx="2614502" cy="511503"/>
            <a:chOff x="0" y="-1"/>
            <a:chExt cx="2614501" cy="511502"/>
          </a:xfrm>
        </p:grpSpPr>
        <p:sp>
          <p:nvSpPr>
            <p:cNvPr id="225" name="Rectangle"/>
            <p:cNvSpPr/>
            <p:nvPr/>
          </p:nvSpPr>
          <p:spPr>
            <a:xfrm>
              <a:off x="-1" y="-2"/>
              <a:ext cx="2614502" cy="511504"/>
            </a:xfrm>
            <a:prstGeom prst="rect">
              <a:avLst/>
            </a:prstGeom>
            <a:solidFill>
              <a:srgbClr val="B6D7A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800">
                  <a:solidFill>
                    <a:srgbClr val="274E13"/>
                  </a:solidFill>
                </a:defRPr>
              </a:pPr>
              <a:endParaRPr/>
            </a:p>
          </p:txBody>
        </p:sp>
        <p:sp>
          <p:nvSpPr>
            <p:cNvPr id="226" name="Gereksinim Analizi"/>
            <p:cNvSpPr txBox="1"/>
            <p:nvPr/>
          </p:nvSpPr>
          <p:spPr>
            <a:xfrm>
              <a:off x="-1" y="34713"/>
              <a:ext cx="2614502" cy="442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>
                <a:defRPr sz="1800">
                  <a:solidFill>
                    <a:srgbClr val="274E13"/>
                  </a:solidFill>
                </a:defRPr>
              </a:lvl1pPr>
            </a:lstStyle>
            <a:p>
              <a:r>
                <a:t>Gereksinim Analizi</a:t>
              </a:r>
            </a:p>
          </p:txBody>
        </p:sp>
      </p:grpSp>
      <p:grpSp>
        <p:nvGrpSpPr>
          <p:cNvPr id="230" name="Google Shape;209;p30"/>
          <p:cNvGrpSpPr/>
          <p:nvPr/>
        </p:nvGrpSpPr>
        <p:grpSpPr>
          <a:xfrm>
            <a:off x="2961312" y="2265850"/>
            <a:ext cx="2614502" cy="511503"/>
            <a:chOff x="0" y="-1"/>
            <a:chExt cx="2614501" cy="511502"/>
          </a:xfrm>
        </p:grpSpPr>
        <p:sp>
          <p:nvSpPr>
            <p:cNvPr id="228" name="Rectangle"/>
            <p:cNvSpPr/>
            <p:nvPr/>
          </p:nvSpPr>
          <p:spPr>
            <a:xfrm>
              <a:off x="-1" y="-2"/>
              <a:ext cx="2614502" cy="511504"/>
            </a:xfrm>
            <a:prstGeom prst="rect">
              <a:avLst/>
            </a:prstGeom>
            <a:solidFill>
              <a:srgbClr val="FFE5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800">
                  <a:solidFill>
                    <a:srgbClr val="7F6000"/>
                  </a:solidFill>
                </a:defRPr>
              </a:pPr>
              <a:endParaRPr/>
            </a:p>
          </p:txBody>
        </p:sp>
        <p:sp>
          <p:nvSpPr>
            <p:cNvPr id="229" name="Tasarım / Üretim"/>
            <p:cNvSpPr txBox="1"/>
            <p:nvPr/>
          </p:nvSpPr>
          <p:spPr>
            <a:xfrm>
              <a:off x="-1" y="34713"/>
              <a:ext cx="2614502" cy="442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>
                <a:defRPr sz="1800">
                  <a:solidFill>
                    <a:srgbClr val="7F6000"/>
                  </a:solidFill>
                </a:defRPr>
              </a:lvl1pPr>
            </a:lstStyle>
            <a:p>
              <a:r>
                <a:t>Tasarım / Üretim</a:t>
              </a:r>
            </a:p>
          </p:txBody>
        </p:sp>
      </p:grpSp>
      <p:grpSp>
        <p:nvGrpSpPr>
          <p:cNvPr id="233" name="Google Shape;210;p30"/>
          <p:cNvGrpSpPr/>
          <p:nvPr/>
        </p:nvGrpSpPr>
        <p:grpSpPr>
          <a:xfrm>
            <a:off x="5575711" y="2265850"/>
            <a:ext cx="2614502" cy="511503"/>
            <a:chOff x="0" y="-1"/>
            <a:chExt cx="2614501" cy="511502"/>
          </a:xfrm>
        </p:grpSpPr>
        <p:sp>
          <p:nvSpPr>
            <p:cNvPr id="231" name="Rectangle"/>
            <p:cNvSpPr/>
            <p:nvPr/>
          </p:nvSpPr>
          <p:spPr>
            <a:xfrm>
              <a:off x="-1" y="-2"/>
              <a:ext cx="2614502" cy="511504"/>
            </a:xfrm>
            <a:prstGeom prst="rect">
              <a:avLst/>
            </a:prstGeom>
            <a:solidFill>
              <a:srgbClr val="A4C2F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1800">
                  <a:solidFill>
                    <a:srgbClr val="1C4587"/>
                  </a:solidFill>
                </a:defRPr>
              </a:pPr>
              <a:endParaRPr/>
            </a:p>
          </p:txBody>
        </p:sp>
        <p:sp>
          <p:nvSpPr>
            <p:cNvPr id="232" name="Uçuş Testleri ve Kabul"/>
            <p:cNvSpPr txBox="1"/>
            <p:nvPr/>
          </p:nvSpPr>
          <p:spPr>
            <a:xfrm>
              <a:off x="-1" y="34713"/>
              <a:ext cx="2614502" cy="442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>
                <a:defRPr sz="1800">
                  <a:solidFill>
                    <a:srgbClr val="1C4587"/>
                  </a:solidFill>
                </a:defRPr>
              </a:lvl1pPr>
            </a:lstStyle>
            <a:p>
              <a:r>
                <a:t>Uçuş Testleri ve Kabul</a:t>
              </a:r>
            </a:p>
          </p:txBody>
        </p:sp>
      </p:grpSp>
      <p:sp>
        <p:nvSpPr>
          <p:cNvPr id="234" name="Google Shape;211;p30"/>
          <p:cNvSpPr txBox="1"/>
          <p:nvPr/>
        </p:nvSpPr>
        <p:spPr>
          <a:xfrm>
            <a:off x="4999242" y="796332"/>
            <a:ext cx="1152902" cy="380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>
                <a:solidFill>
                  <a:srgbClr val="3C78D8"/>
                </a:solidFill>
              </a:defRPr>
            </a:lvl1pPr>
          </a:lstStyle>
          <a:p>
            <a:r>
              <a:t>22.11.2019</a:t>
            </a:r>
          </a:p>
        </p:txBody>
      </p:sp>
      <p:sp>
        <p:nvSpPr>
          <p:cNvPr id="235" name="Google Shape;212;p30"/>
          <p:cNvSpPr txBox="1"/>
          <p:nvPr/>
        </p:nvSpPr>
        <p:spPr>
          <a:xfrm>
            <a:off x="2379777" y="3966914"/>
            <a:ext cx="1152902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>
                <a:solidFill>
                  <a:srgbClr val="BF9000"/>
                </a:solidFill>
              </a:defRPr>
            </a:lvl1pPr>
          </a:lstStyle>
          <a:p>
            <a:r>
              <a:t>04.03.2019</a:t>
            </a:r>
          </a:p>
        </p:txBody>
      </p:sp>
      <p:sp>
        <p:nvSpPr>
          <p:cNvPr id="236" name="Google Shape;213;p30"/>
          <p:cNvSpPr txBox="1"/>
          <p:nvPr/>
        </p:nvSpPr>
        <p:spPr>
          <a:xfrm>
            <a:off x="7599136" y="3966914"/>
            <a:ext cx="1152902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>
                <a:solidFill>
                  <a:srgbClr val="3C78D8"/>
                </a:solidFill>
              </a:defRPr>
            </a:lvl1pPr>
          </a:lstStyle>
          <a:p>
            <a:r>
              <a:t>24.04.2020</a:t>
            </a:r>
          </a:p>
        </p:txBody>
      </p:sp>
      <p:sp>
        <p:nvSpPr>
          <p:cNvPr id="237" name="Google Shape;214;p30"/>
          <p:cNvSpPr txBox="1">
            <a:spLocks noGrp="1"/>
          </p:cNvSpPr>
          <p:nvPr>
            <p:ph type="title"/>
          </p:nvPr>
        </p:nvSpPr>
        <p:spPr>
          <a:xfrm>
            <a:off x="311699" y="126948"/>
            <a:ext cx="8520602" cy="57270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Proje Takvimi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19;p31" descr="Google Shape;219;p3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0599" y="339550"/>
            <a:ext cx="8337327" cy="20432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Google Shape;220;p31" descr="Google Shape;220;p3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599" y="2475114"/>
            <a:ext cx="8337327" cy="20958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60;p1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ctr" defTabSz="877822">
              <a:defRPr sz="2600"/>
            </a:lvl1pPr>
          </a:lstStyle>
          <a:p>
            <a:r>
              <a:t>Amaç</a:t>
            </a:r>
          </a:p>
        </p:txBody>
      </p:sp>
      <p:sp>
        <p:nvSpPr>
          <p:cNvPr id="113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>
            <a:lvl1pPr marL="0" indent="457200" algn="ctr">
              <a:spcBef>
                <a:spcPts val="1600"/>
              </a:spcBef>
              <a:buSzTx/>
              <a:buNone/>
            </a:lvl1pPr>
          </a:lstStyle>
          <a:p>
            <a:r>
              <a:t>Projenin amacı düşman denizaltıların yerini en az 200 metreden tespit etmek için yerli ve milli bir sistem geliştirilmesidir.</a:t>
            </a:r>
          </a:p>
        </p:txBody>
      </p:sp>
      <p:pic>
        <p:nvPicPr>
          <p:cNvPr id="114" name="Google Shape;62;p14" descr="Google Shape;62;p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82775" y="2230373"/>
            <a:ext cx="2714536" cy="20263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Google Shape;63;p14" descr="Google Shape;63;p1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55325" y="2230373"/>
            <a:ext cx="3045101" cy="2026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25;p32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Dokümantasyon</a:t>
            </a:r>
          </a:p>
        </p:txBody>
      </p:sp>
      <p:sp>
        <p:nvSpPr>
          <p:cNvPr id="243" name="Google Shape;226;p32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buChar char="-"/>
            </a:pPr>
            <a:r>
              <a:t>Proje Yönetim Planı (T0+1 ay)</a:t>
            </a:r>
          </a:p>
          <a:p>
            <a:pPr>
              <a:buChar char="-"/>
            </a:pPr>
            <a:r>
              <a:t>Sistem Gereksinimleri Dokümanı (T0+ 3 ay)</a:t>
            </a:r>
          </a:p>
          <a:p>
            <a:pPr>
              <a:buChar char="-"/>
            </a:pPr>
            <a:r>
              <a:t>Arayüz Kontrol Dokümanı (T0+10 ay)</a:t>
            </a:r>
          </a:p>
          <a:p>
            <a:pPr>
              <a:buChar char="-"/>
            </a:pPr>
            <a:r>
              <a:t>Kabul Test Prosedürü (T0+11 ay)</a:t>
            </a:r>
          </a:p>
          <a:p>
            <a:pPr>
              <a:buChar char="-"/>
            </a:pPr>
            <a:r>
              <a:t>Kabul Test Raporu (T0+12 ay)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31;p33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/>
          <a:lstStyle/>
          <a:p>
            <a:pPr defTabSz="411479">
              <a:defRPr sz="1200"/>
            </a:pPr>
            <a:r>
              <a:t>Proje Bütçesi $ + ₺</a:t>
            </a:r>
            <a:br/>
            <a:endParaRPr/>
          </a:p>
        </p:txBody>
      </p:sp>
      <p:sp>
        <p:nvSpPr>
          <p:cNvPr id="246" name="Google Shape;232;p33"/>
          <p:cNvSpPr txBox="1"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</p:spPr>
        <p:txBody>
          <a:bodyPr/>
          <a:lstStyle/>
          <a:p>
            <a:pPr>
              <a:buChar char="-"/>
            </a:pPr>
            <a:r>
              <a:rPr dirty="0"/>
              <a:t>İHA / </a:t>
            </a:r>
            <a:r>
              <a:rPr dirty="0" err="1"/>
              <a:t>Uçak</a:t>
            </a:r>
            <a:r>
              <a:rPr dirty="0"/>
              <a:t> </a:t>
            </a:r>
            <a:r>
              <a:rPr dirty="0" err="1"/>
              <a:t>ile</a:t>
            </a:r>
            <a:r>
              <a:rPr dirty="0"/>
              <a:t> </a:t>
            </a:r>
            <a:r>
              <a:rPr dirty="0" err="1"/>
              <a:t>uçacak</a:t>
            </a:r>
            <a:r>
              <a:rPr dirty="0"/>
              <a:t> MAD </a:t>
            </a:r>
            <a:r>
              <a:rPr dirty="0" err="1"/>
              <a:t>Sistemi</a:t>
            </a:r>
            <a:r>
              <a:rPr dirty="0"/>
              <a:t> / </a:t>
            </a:r>
            <a:r>
              <a:rPr dirty="0" err="1"/>
              <a:t>yazılımı</a:t>
            </a:r>
            <a:r>
              <a:rPr dirty="0"/>
              <a:t> </a:t>
            </a:r>
            <a:r>
              <a:rPr dirty="0" err="1"/>
              <a:t>geliştirilmesi</a:t>
            </a:r>
            <a:endParaRPr dirty="0"/>
          </a:p>
          <a:p>
            <a:pPr>
              <a:buChar char="-"/>
            </a:pPr>
            <a:r>
              <a:rPr dirty="0" err="1"/>
              <a:t>Menzil</a:t>
            </a:r>
            <a:r>
              <a:rPr dirty="0"/>
              <a:t> : minimum 200m: </a:t>
            </a:r>
            <a:r>
              <a:rPr dirty="0" err="1"/>
              <a:t>sensör-denizaltı</a:t>
            </a:r>
            <a:r>
              <a:rPr dirty="0"/>
              <a:t> </a:t>
            </a:r>
            <a:r>
              <a:rPr dirty="0" err="1"/>
              <a:t>mesafesi</a:t>
            </a:r>
            <a:endParaRPr dirty="0"/>
          </a:p>
          <a:p>
            <a:pPr>
              <a:buChar char="-"/>
            </a:pPr>
            <a:r>
              <a:rPr dirty="0" err="1"/>
              <a:t>Malzeme</a:t>
            </a:r>
            <a:r>
              <a:rPr dirty="0"/>
              <a:t>, </a:t>
            </a:r>
            <a:r>
              <a:rPr dirty="0" err="1"/>
              <a:t>yatırım</a:t>
            </a:r>
            <a:r>
              <a:rPr dirty="0"/>
              <a:t> </a:t>
            </a:r>
            <a:r>
              <a:rPr dirty="0" err="1"/>
              <a:t>ve</a:t>
            </a:r>
            <a:r>
              <a:rPr dirty="0"/>
              <a:t> </a:t>
            </a:r>
            <a:r>
              <a:rPr dirty="0" err="1"/>
              <a:t>testler</a:t>
            </a:r>
            <a:r>
              <a:rPr dirty="0"/>
              <a:t> ⇒ </a:t>
            </a:r>
            <a:r>
              <a:rPr b="1" dirty="0"/>
              <a:t>260,000 $</a:t>
            </a:r>
          </a:p>
          <a:p>
            <a:pPr>
              <a:buChar char="-"/>
            </a:pPr>
            <a:r>
              <a:rPr dirty="0" err="1"/>
              <a:t>İşçilik</a:t>
            </a:r>
            <a:r>
              <a:rPr dirty="0"/>
              <a:t> ⇒ </a:t>
            </a:r>
            <a:r>
              <a:rPr b="1" dirty="0"/>
              <a:t>2,032,800 ₺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37;p34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Uçaklarla Denizaltı Tespiti</a:t>
            </a:r>
          </a:p>
        </p:txBody>
      </p:sp>
      <p:pic>
        <p:nvPicPr>
          <p:cNvPr id="249" name="Google Shape;238;p34" descr="Google Shape;238;p3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7274" y="1317297"/>
            <a:ext cx="3552901" cy="24220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Google Shape;239;p34" descr="Google Shape;239;p34"/>
          <p:cNvPicPr>
            <a:picLocks noChangeAspect="1"/>
          </p:cNvPicPr>
          <p:nvPr/>
        </p:nvPicPr>
        <p:blipFill>
          <a:blip r:embed="rId3">
            <a:extLst/>
          </a:blip>
          <a:srcRect r="2730" b="6611"/>
          <a:stretch>
            <a:fillRect/>
          </a:stretch>
        </p:blipFill>
        <p:spPr>
          <a:xfrm>
            <a:off x="4549059" y="1333011"/>
            <a:ext cx="3992668" cy="2390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44;p35"/>
          <p:cNvSpPr txBox="1">
            <a:spLocks noGrp="1"/>
          </p:cNvSpPr>
          <p:nvPr>
            <p:ph type="title"/>
          </p:nvPr>
        </p:nvSpPr>
        <p:spPr>
          <a:xfrm>
            <a:off x="311699" y="445025"/>
            <a:ext cx="8520602" cy="5727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Yol Haritası - Opsiyon 1</a:t>
            </a:r>
          </a:p>
        </p:txBody>
      </p:sp>
      <p:sp>
        <p:nvSpPr>
          <p:cNvPr id="253" name="Google Shape;245;p35"/>
          <p:cNvSpPr txBox="1">
            <a:spLocks noGrp="1"/>
          </p:cNvSpPr>
          <p:nvPr>
            <p:ph type="body" sz="quarter" idx="1"/>
          </p:nvPr>
        </p:nvSpPr>
        <p:spPr>
          <a:xfrm>
            <a:off x="400241" y="1368926"/>
            <a:ext cx="2870060" cy="29430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600"/>
              </a:spcBef>
              <a:buSzTx/>
              <a:buNone/>
            </a:lvl1pPr>
          </a:lstStyle>
          <a:p>
            <a:r>
              <a:t>Tasarlanıp üretilecek sistem bir insansız hava aracına entegre edilerek bir denizaltının tespiti sağlanacak.</a:t>
            </a:r>
          </a:p>
        </p:txBody>
      </p:sp>
      <p:pic>
        <p:nvPicPr>
          <p:cNvPr id="254" name="Screenshot 2019-01-03 09.22.31.png" descr="Screenshot 2019-01-03 09.22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5258" y="1418637"/>
            <a:ext cx="5071984" cy="2843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0;p36"/>
          <p:cNvSpPr txBox="1">
            <a:spLocks noGrp="1"/>
          </p:cNvSpPr>
          <p:nvPr>
            <p:ph type="title"/>
          </p:nvPr>
        </p:nvSpPr>
        <p:spPr>
          <a:xfrm>
            <a:off x="311699" y="134723"/>
            <a:ext cx="8520602" cy="57270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Yol Haritası - Opsiyon 2</a:t>
            </a:r>
          </a:p>
        </p:txBody>
      </p:sp>
      <p:sp>
        <p:nvSpPr>
          <p:cNvPr id="257" name="Google Shape;251;p36"/>
          <p:cNvSpPr txBox="1">
            <a:spLocks noGrp="1"/>
          </p:cNvSpPr>
          <p:nvPr>
            <p:ph type="body" sz="quarter" idx="1"/>
          </p:nvPr>
        </p:nvSpPr>
        <p:spPr>
          <a:xfrm>
            <a:off x="311698" y="1083323"/>
            <a:ext cx="2404504" cy="27312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  <a:defRPr b="1"/>
            </a:pPr>
            <a:r>
              <a:t>Yol haritasına ekle:</a:t>
            </a:r>
            <a:r>
              <a:rPr b="0"/>
              <a:t> Tasarlanıp üretilecek sistem bot ile denize açılacak ve denizaltının tespiti sağlanacak.</a:t>
            </a:r>
          </a:p>
        </p:txBody>
      </p:sp>
      <p:pic>
        <p:nvPicPr>
          <p:cNvPr id="258" name="Google Shape;252;p36" descr="Google Shape;252;p36"/>
          <p:cNvPicPr>
            <a:picLocks noChangeAspect="1"/>
          </p:cNvPicPr>
          <p:nvPr/>
        </p:nvPicPr>
        <p:blipFill>
          <a:blip r:embed="rId2">
            <a:extLst/>
          </a:blip>
          <a:srcRect l="308" r="308" b="4"/>
          <a:stretch>
            <a:fillRect/>
          </a:stretch>
        </p:blipFill>
        <p:spPr>
          <a:xfrm>
            <a:off x="2871486" y="1083323"/>
            <a:ext cx="5848748" cy="33103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00" y="0"/>
                </a:moveTo>
                <a:cubicBezTo>
                  <a:pt x="179" y="0"/>
                  <a:pt x="0" y="316"/>
                  <a:pt x="0" y="707"/>
                </a:cubicBezTo>
                <a:lnTo>
                  <a:pt x="0" y="20893"/>
                </a:lnTo>
                <a:cubicBezTo>
                  <a:pt x="0" y="21284"/>
                  <a:pt x="179" y="21600"/>
                  <a:pt x="400" y="21600"/>
                </a:cubicBezTo>
                <a:lnTo>
                  <a:pt x="21200" y="21600"/>
                </a:lnTo>
                <a:cubicBezTo>
                  <a:pt x="21421" y="21600"/>
                  <a:pt x="21600" y="21284"/>
                  <a:pt x="21600" y="20893"/>
                </a:cubicBezTo>
                <a:lnTo>
                  <a:pt x="21600" y="707"/>
                </a:lnTo>
                <a:cubicBezTo>
                  <a:pt x="21600" y="316"/>
                  <a:pt x="21421" y="0"/>
                  <a:pt x="21200" y="0"/>
                </a:cubicBezTo>
                <a:lnTo>
                  <a:pt x="400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57;p37"/>
          <p:cNvSpPr txBox="1">
            <a:spLocks noGrp="1"/>
          </p:cNvSpPr>
          <p:nvPr>
            <p:ph type="title"/>
          </p:nvPr>
        </p:nvSpPr>
        <p:spPr>
          <a:xfrm>
            <a:off x="311699" y="165748"/>
            <a:ext cx="8520602" cy="572704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Yol Haritası - Opsiyon 3</a:t>
            </a:r>
          </a:p>
        </p:txBody>
      </p:sp>
      <p:sp>
        <p:nvSpPr>
          <p:cNvPr id="261" name="Google Shape;258;p37"/>
          <p:cNvSpPr txBox="1">
            <a:spLocks noGrp="1"/>
          </p:cNvSpPr>
          <p:nvPr>
            <p:ph type="body" sz="quarter" idx="1"/>
          </p:nvPr>
        </p:nvSpPr>
        <p:spPr>
          <a:xfrm>
            <a:off x="397100" y="1078998"/>
            <a:ext cx="2300100" cy="280860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1600"/>
              </a:spcBef>
              <a:buSzTx/>
              <a:buNone/>
            </a:pPr>
            <a:r>
              <a:t>Tasarlanıp üretilecek sistem bot ile denize açılacak ve denizaltının tespiti sağlanacak. </a:t>
            </a:r>
            <a:br/>
            <a:endParaRPr/>
          </a:p>
        </p:txBody>
      </p:sp>
      <p:pic>
        <p:nvPicPr>
          <p:cNvPr id="262" name="Google Shape;259;p37" descr="Google Shape;259;p37"/>
          <p:cNvPicPr>
            <a:picLocks noChangeAspect="1"/>
          </p:cNvPicPr>
          <p:nvPr/>
        </p:nvPicPr>
        <p:blipFill>
          <a:blip r:embed="rId2">
            <a:extLst/>
          </a:blip>
          <a:srcRect l="388" b="1"/>
          <a:stretch>
            <a:fillRect/>
          </a:stretch>
        </p:blipFill>
        <p:spPr>
          <a:xfrm>
            <a:off x="2871215" y="1078991"/>
            <a:ext cx="5834403" cy="3294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76" y="0"/>
                </a:moveTo>
                <a:cubicBezTo>
                  <a:pt x="213" y="0"/>
                  <a:pt x="0" y="377"/>
                  <a:pt x="0" y="843"/>
                </a:cubicBezTo>
                <a:lnTo>
                  <a:pt x="0" y="20757"/>
                </a:lnTo>
                <a:cubicBezTo>
                  <a:pt x="0" y="21223"/>
                  <a:pt x="213" y="21600"/>
                  <a:pt x="476" y="21600"/>
                </a:cubicBezTo>
                <a:lnTo>
                  <a:pt x="21124" y="21600"/>
                </a:lnTo>
                <a:cubicBezTo>
                  <a:pt x="21387" y="21600"/>
                  <a:pt x="21600" y="21223"/>
                  <a:pt x="21600" y="20757"/>
                </a:cubicBezTo>
                <a:lnTo>
                  <a:pt x="21600" y="843"/>
                </a:lnTo>
                <a:cubicBezTo>
                  <a:pt x="21600" y="377"/>
                  <a:pt x="21387" y="0"/>
                  <a:pt x="21124" y="0"/>
                </a:cubicBezTo>
                <a:lnTo>
                  <a:pt x="476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>
            <a:spLocks noGrp="1"/>
          </p:cNvSpPr>
          <p:nvPr>
            <p:ph type="title"/>
          </p:nvPr>
        </p:nvSpPr>
        <p:spPr>
          <a:xfrm>
            <a:off x="311699" y="344173"/>
            <a:ext cx="8520602" cy="5727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48055">
              <a:defRPr sz="1300"/>
            </a:pPr>
            <a:r>
              <a:t>MAD ile Denizaltı Tespit Sistemi </a:t>
            </a:r>
            <a:br/>
            <a:endParaRPr/>
          </a:p>
        </p:txBody>
      </p:sp>
      <p:pic>
        <p:nvPicPr>
          <p:cNvPr id="265" name="Google Shape;265;p38" descr="Google Shape;265;p3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96792" y="1158144"/>
            <a:ext cx="4322478" cy="31938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70;p39"/>
          <p:cNvSpPr txBox="1">
            <a:spLocks noGrp="1"/>
          </p:cNvSpPr>
          <p:nvPr>
            <p:ph type="title"/>
          </p:nvPr>
        </p:nvSpPr>
        <p:spPr>
          <a:xfrm>
            <a:off x="311699" y="258823"/>
            <a:ext cx="8520602" cy="57270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48055">
              <a:defRPr sz="1300"/>
            </a:pPr>
            <a:r>
              <a:t>Sensör Karşılaştırması</a:t>
            </a:r>
            <a:br/>
            <a:endParaRPr/>
          </a:p>
        </p:txBody>
      </p:sp>
      <p:pic>
        <p:nvPicPr>
          <p:cNvPr id="268" name="Google Shape;271;p39" descr="Google Shape;271;p3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6225" y="1017724"/>
            <a:ext cx="4541802" cy="37290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6;p40"/>
          <p:cNvSpPr txBox="1">
            <a:spLocks noGrp="1"/>
          </p:cNvSpPr>
          <p:nvPr>
            <p:ph type="title"/>
          </p:nvPr>
        </p:nvSpPr>
        <p:spPr>
          <a:xfrm>
            <a:off x="311699" y="305398"/>
            <a:ext cx="8520602" cy="572703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2">
              <a:defRPr sz="2600"/>
            </a:lvl1pPr>
          </a:lstStyle>
          <a:p>
            <a:r>
              <a:t>Sensör Karşılaştırması</a:t>
            </a:r>
          </a:p>
        </p:txBody>
      </p:sp>
      <p:pic>
        <p:nvPicPr>
          <p:cNvPr id="271" name="Google Shape;277;p40" descr="Google Shape;277;p4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2298" y="1339347"/>
            <a:ext cx="3660978" cy="3027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68;p15"/>
          <p:cNvSpPr txBox="1">
            <a:spLocks noGrp="1"/>
          </p:cNvSpPr>
          <p:nvPr>
            <p:ph type="ctrTitle"/>
          </p:nvPr>
        </p:nvSpPr>
        <p:spPr>
          <a:xfrm>
            <a:off x="311699" y="0"/>
            <a:ext cx="8520602" cy="712200"/>
          </a:xfrm>
          <a:prstGeom prst="rect">
            <a:avLst/>
          </a:prstGeom>
        </p:spPr>
        <p:txBody>
          <a:bodyPr/>
          <a:lstStyle>
            <a:lvl1pPr>
              <a:defRPr sz="2800" b="0"/>
            </a:lvl1pPr>
          </a:lstStyle>
          <a:p>
            <a:r>
              <a:t>Kapsam</a:t>
            </a:r>
          </a:p>
        </p:txBody>
      </p:sp>
      <p:sp>
        <p:nvSpPr>
          <p:cNvPr id="118" name="Google Shape;69;p15"/>
          <p:cNvSpPr txBox="1">
            <a:spLocks noGrp="1"/>
          </p:cNvSpPr>
          <p:nvPr>
            <p:ph type="subTitle" idx="1"/>
          </p:nvPr>
        </p:nvSpPr>
        <p:spPr>
          <a:xfrm>
            <a:off x="155850" y="1181773"/>
            <a:ext cx="8832300" cy="3347103"/>
          </a:xfrm>
          <a:prstGeom prst="rect">
            <a:avLst/>
          </a:prstGeom>
        </p:spPr>
        <p:txBody>
          <a:bodyPr/>
          <a:lstStyle/>
          <a:p>
            <a:pPr marL="457200" indent="-342900" algn="l">
              <a:lnSpc>
                <a:spcPct val="115000"/>
              </a:lnSpc>
              <a:buClr>
                <a:srgbClr val="434343"/>
              </a:buClr>
              <a:buSzPts val="1800"/>
              <a:buFont typeface="Arial"/>
              <a:buChar char="●"/>
              <a:defRPr sz="1800"/>
            </a:pPr>
            <a:r>
              <a:t>Bu faz kapsamında projede bütçe ve takvim kısıtı nedeniyle sistem bileşenlerinden biri olan flux gate/GMI ve / veya Cs Magnetometer sensör yurtdışından tedarik edilecek ve sisteme entegre edilecektir.</a:t>
            </a:r>
          </a:p>
          <a:p>
            <a:pPr marL="0" indent="457200" algn="l">
              <a:lnSpc>
                <a:spcPct val="115000"/>
              </a:lnSpc>
              <a:defRPr sz="1800"/>
            </a:pPr>
            <a:endParaRPr/>
          </a:p>
          <a:p>
            <a:pPr marL="457200" indent="-342900" algn="l">
              <a:lnSpc>
                <a:spcPct val="115000"/>
              </a:lnSpc>
              <a:buClr>
                <a:srgbClr val="434343"/>
              </a:buClr>
              <a:buSzPts val="1800"/>
              <a:buFont typeface="Arial"/>
              <a:buChar char="●"/>
              <a:defRPr sz="1800"/>
            </a:pPr>
            <a:r>
              <a:t>Sensörden alınacak veriler tasarlanacak elektronik ve yazılım sayesinde İHA kontrol bilgisayarına iletilecek. Yere indirilen veriler bir harita üzerine oturtulup anomalinin yeri tespit edilecektir.</a:t>
            </a:r>
          </a:p>
          <a:p>
            <a:pPr marL="0" indent="457200" algn="l">
              <a:lnSpc>
                <a:spcPct val="115000"/>
              </a:lnSpc>
              <a:defRPr sz="1800"/>
            </a:pPr>
            <a:endParaRPr/>
          </a:p>
          <a:p>
            <a:pPr marL="457200" indent="-342900" algn="l">
              <a:lnSpc>
                <a:spcPct val="115000"/>
              </a:lnSpc>
              <a:buClr>
                <a:srgbClr val="434343"/>
              </a:buClr>
              <a:buSzPts val="1800"/>
              <a:buFont typeface="Arial"/>
              <a:buChar char="●"/>
              <a:defRPr sz="1800"/>
            </a:pPr>
            <a:r>
              <a:t>Uçuş testleri 2 farklı senaryo üzerinde gösterilecektir.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75;p16"/>
          <p:cNvGrpSpPr/>
          <p:nvPr/>
        </p:nvGrpSpPr>
        <p:grpSpPr>
          <a:xfrm>
            <a:off x="4043047" y="1304340"/>
            <a:ext cx="1622403" cy="390004"/>
            <a:chOff x="0" y="-1"/>
            <a:chExt cx="1622402" cy="390003"/>
          </a:xfrm>
        </p:grpSpPr>
        <p:sp>
          <p:nvSpPr>
            <p:cNvPr id="120" name="Rectangle"/>
            <p:cNvSpPr/>
            <p:nvPr/>
          </p:nvSpPr>
          <p:spPr>
            <a:xfrm>
              <a:off x="-1" y="-2"/>
              <a:ext cx="1622403" cy="390005"/>
            </a:xfrm>
            <a:prstGeom prst="rect">
              <a:avLst/>
            </a:prstGeom>
            <a:solidFill>
              <a:srgbClr val="B6D7A8"/>
            </a:solidFill>
            <a:ln w="9525" cap="flat">
              <a:solidFill>
                <a:srgbClr val="58585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21" name="TM/TC"/>
            <p:cNvSpPr txBox="1"/>
            <p:nvPr/>
          </p:nvSpPr>
          <p:spPr>
            <a:xfrm>
              <a:off x="-1" y="4883"/>
              <a:ext cx="1622403" cy="3802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/>
            </a:lstStyle>
            <a:p>
              <a:r>
                <a:t>TM/TC</a:t>
              </a:r>
            </a:p>
          </p:txBody>
        </p:sp>
      </p:grpSp>
      <p:sp>
        <p:nvSpPr>
          <p:cNvPr id="123" name="Google Shape;76;p16"/>
          <p:cNvSpPr/>
          <p:nvPr/>
        </p:nvSpPr>
        <p:spPr>
          <a:xfrm flipV="1">
            <a:off x="2688284" y="1497658"/>
            <a:ext cx="1242602" cy="3302"/>
          </a:xfrm>
          <a:prstGeom prst="line">
            <a:avLst/>
          </a:prstGeom>
          <a:ln w="28575">
            <a:solidFill>
              <a:srgbClr val="585858"/>
            </a:solidFill>
            <a:tailEnd type="stealth"/>
          </a:ln>
        </p:spPr>
        <p:txBody>
          <a:bodyPr lIns="45718" tIns="45718" rIns="45718" bIns="45718"/>
          <a:lstStyle/>
          <a:p>
            <a:endParaRPr/>
          </a:p>
        </p:txBody>
      </p:sp>
      <p:grpSp>
        <p:nvGrpSpPr>
          <p:cNvPr id="126" name="Google Shape;77;p16"/>
          <p:cNvGrpSpPr/>
          <p:nvPr/>
        </p:nvGrpSpPr>
        <p:grpSpPr>
          <a:xfrm>
            <a:off x="7061423" y="1304340"/>
            <a:ext cx="1622403" cy="390004"/>
            <a:chOff x="0" y="-1"/>
            <a:chExt cx="1622402" cy="390003"/>
          </a:xfrm>
        </p:grpSpPr>
        <p:sp>
          <p:nvSpPr>
            <p:cNvPr id="124" name="Rectangle"/>
            <p:cNvSpPr/>
            <p:nvPr/>
          </p:nvSpPr>
          <p:spPr>
            <a:xfrm>
              <a:off x="-1" y="-2"/>
              <a:ext cx="1622403" cy="390005"/>
            </a:xfrm>
            <a:prstGeom prst="rect">
              <a:avLst/>
            </a:prstGeom>
            <a:solidFill>
              <a:srgbClr val="9FC5E8"/>
            </a:solidFill>
            <a:ln w="9525" cap="flat">
              <a:solidFill>
                <a:srgbClr val="585858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125" name="MAD E."/>
            <p:cNvSpPr txBox="1"/>
            <p:nvPr/>
          </p:nvSpPr>
          <p:spPr>
            <a:xfrm>
              <a:off x="-1" y="4883"/>
              <a:ext cx="1622403" cy="3802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/>
            </a:lstStyle>
            <a:p>
              <a:r>
                <a:t>MAD E.</a:t>
              </a:r>
            </a:p>
          </p:txBody>
        </p:sp>
      </p:grpSp>
      <p:sp>
        <p:nvSpPr>
          <p:cNvPr id="127" name="Google Shape;78;p16"/>
          <p:cNvSpPr/>
          <p:nvPr/>
        </p:nvSpPr>
        <p:spPr>
          <a:xfrm>
            <a:off x="4656323" y="818341"/>
            <a:ext cx="3216302" cy="4860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28575">
            <a:solidFill>
              <a:srgbClr val="666666"/>
            </a:solidFill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8" name="Google Shape;79;p16"/>
          <p:cNvSpPr/>
          <p:nvPr/>
        </p:nvSpPr>
        <p:spPr>
          <a:xfrm rot="16200000">
            <a:off x="2981574" y="-398459"/>
            <a:ext cx="486002" cy="29196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</a:path>
            </a:pathLst>
          </a:custGeom>
          <a:ln w="28575">
            <a:solidFill>
              <a:srgbClr val="666666"/>
            </a:solidFill>
            <a:headEnd type="stealth"/>
          </a:ln>
        </p:spPr>
        <p:txBody>
          <a:bodyPr lIns="0" tIns="0" rIns="0" bIns="0"/>
          <a:lstStyle/>
          <a:p>
            <a:endParaRPr/>
          </a:p>
        </p:txBody>
      </p:sp>
      <p:sp>
        <p:nvSpPr>
          <p:cNvPr id="129" name="Google Shape;80;p16"/>
          <p:cNvSpPr txBox="1"/>
          <p:nvPr/>
        </p:nvSpPr>
        <p:spPr>
          <a:xfrm>
            <a:off x="4043048" y="501306"/>
            <a:ext cx="1622402" cy="380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/>
          </a:lstStyle>
          <a:p>
            <a:r>
              <a:t>MAD Data</a:t>
            </a:r>
          </a:p>
        </p:txBody>
      </p:sp>
      <p:sp>
        <p:nvSpPr>
          <p:cNvPr id="130" name="Google Shape;81;p16"/>
          <p:cNvSpPr/>
          <p:nvPr/>
        </p:nvSpPr>
        <p:spPr>
          <a:xfrm>
            <a:off x="5333839" y="1740867"/>
            <a:ext cx="916201" cy="1421402"/>
          </a:xfrm>
          <a:prstGeom prst="line">
            <a:avLst/>
          </a:prstGeom>
          <a:ln w="28575">
            <a:solidFill>
              <a:srgbClr val="666666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1" name="Google Shape;82;p16"/>
          <p:cNvSpPr txBox="1"/>
          <p:nvPr/>
        </p:nvSpPr>
        <p:spPr>
          <a:xfrm>
            <a:off x="2469270" y="916449"/>
            <a:ext cx="1680600" cy="4830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 sz="1100"/>
            </a:lvl1pPr>
          </a:lstStyle>
          <a:p>
            <a:r>
              <a:t>Attitude, GPS, MAD Data</a:t>
            </a:r>
          </a:p>
        </p:txBody>
      </p:sp>
      <p:sp>
        <p:nvSpPr>
          <p:cNvPr id="132" name="Google Shape;83;p16"/>
          <p:cNvSpPr txBox="1"/>
          <p:nvPr/>
        </p:nvSpPr>
        <p:spPr>
          <a:xfrm rot="3390455">
            <a:off x="5224706" y="2175656"/>
            <a:ext cx="1374890" cy="318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 sz="1000"/>
            </a:lvl1pPr>
          </a:lstStyle>
          <a:p>
            <a:r>
              <a:t>Attitude, GPS, MAD</a:t>
            </a:r>
          </a:p>
        </p:txBody>
      </p:sp>
      <p:pic>
        <p:nvPicPr>
          <p:cNvPr id="133" name="Google Shape;84;p16" descr="Google Shape;84;p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4799" y="3259225"/>
            <a:ext cx="1807752" cy="115522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Google Shape;85;p16" descr="Google Shape;85;p1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08925" y="2842304"/>
            <a:ext cx="1680601" cy="1989105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Google Shape;86;p16"/>
          <p:cNvSpPr/>
          <p:nvPr/>
        </p:nvSpPr>
        <p:spPr>
          <a:xfrm flipH="1" flipV="1">
            <a:off x="2845042" y="3837337"/>
            <a:ext cx="3217921" cy="2877"/>
          </a:xfrm>
          <a:prstGeom prst="line">
            <a:avLst/>
          </a:prstGeom>
          <a:ln w="28575">
            <a:solidFill>
              <a:srgbClr val="666666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36" name="Google Shape;87;p16"/>
          <p:cNvSpPr txBox="1"/>
          <p:nvPr/>
        </p:nvSpPr>
        <p:spPr>
          <a:xfrm>
            <a:off x="1487850" y="2726083"/>
            <a:ext cx="1721700" cy="58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/>
          </a:lstStyle>
          <a:p>
            <a:r>
              <a:t>Image Processing/Asker pc</a:t>
            </a:r>
          </a:p>
        </p:txBody>
      </p:sp>
      <p:sp>
        <p:nvSpPr>
          <p:cNvPr id="137" name="Google Shape;88;p16"/>
          <p:cNvSpPr txBox="1">
            <a:spLocks noGrp="1"/>
          </p:cNvSpPr>
          <p:nvPr>
            <p:ph type="ctrTitle"/>
          </p:nvPr>
        </p:nvSpPr>
        <p:spPr>
          <a:xfrm>
            <a:off x="305474" y="8299"/>
            <a:ext cx="8520602" cy="556202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41247">
              <a:defRPr sz="2500" b="0"/>
            </a:lvl1pPr>
          </a:lstStyle>
          <a:p>
            <a:r>
              <a:t>İşlevsel Mimari</a:t>
            </a:r>
          </a:p>
        </p:txBody>
      </p:sp>
      <p:pic>
        <p:nvPicPr>
          <p:cNvPr id="138" name="ucak-6.png" descr="ucak-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64159" y="1149224"/>
            <a:ext cx="2010630" cy="7002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93;p17"/>
          <p:cNvSpPr txBox="1">
            <a:spLocks noGrp="1"/>
          </p:cNvSpPr>
          <p:nvPr>
            <p:ph type="title"/>
          </p:nvPr>
        </p:nvSpPr>
        <p:spPr>
          <a:xfrm>
            <a:off x="397074" y="-2"/>
            <a:ext cx="8520602" cy="572704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 defTabSz="877822">
              <a:defRPr sz="2600"/>
            </a:lvl1pPr>
          </a:lstStyle>
          <a:p>
            <a:r>
              <a:t>Senaryo 1</a:t>
            </a:r>
          </a:p>
        </p:txBody>
      </p:sp>
      <p:pic>
        <p:nvPicPr>
          <p:cNvPr id="141" name="video_ucak_sabit.mp4" descr="video_ucak_sabi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182079" y="616896"/>
            <a:ext cx="6950591" cy="39097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9333" fill="hold"/>
                                        <p:tgtEl>
                                          <p:spTgt spid="1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1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99;p18"/>
          <p:cNvSpPr txBox="1">
            <a:spLocks noGrp="1"/>
          </p:cNvSpPr>
          <p:nvPr>
            <p:ph type="title"/>
          </p:nvPr>
        </p:nvSpPr>
        <p:spPr>
          <a:xfrm>
            <a:off x="350499" y="-2"/>
            <a:ext cx="8520602" cy="572704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algn="ctr" defTabSz="877822">
              <a:defRPr sz="2600"/>
            </a:lvl1pPr>
          </a:lstStyle>
          <a:p>
            <a:r>
              <a:t>Senaryo 2</a:t>
            </a:r>
          </a:p>
        </p:txBody>
      </p:sp>
      <p:pic>
        <p:nvPicPr>
          <p:cNvPr id="144" name="video_denizalti_sabit.mp4" descr="video_denizalti_sabi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271800" y="761599"/>
            <a:ext cx="6896219" cy="3879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9333" fill="hold"/>
                                        <p:tgtEl>
                                          <p:spTgt spid="1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05;p19"/>
          <p:cNvSpPr txBox="1">
            <a:spLocks noGrp="1"/>
          </p:cNvSpPr>
          <p:nvPr>
            <p:ph type="subTitle" sz="quarter" idx="1"/>
          </p:nvPr>
        </p:nvSpPr>
        <p:spPr>
          <a:xfrm>
            <a:off x="311699" y="3962999"/>
            <a:ext cx="8520602" cy="731402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>
              <a:defRPr sz="1800"/>
            </a:lvl1pPr>
          </a:lstStyle>
          <a:p>
            <a:r>
              <a:t>Genel Yerleşimi, manyetik girişimin minimum seviyede tutulması maksadıyla uçağın kuyruk kısmına ve yere bakar şekilde yerleştirilmesi planlanmaktadır.</a:t>
            </a:r>
          </a:p>
        </p:txBody>
      </p:sp>
      <p:pic>
        <p:nvPicPr>
          <p:cNvPr id="147" name="Google Shape;106;p19" descr="Google Shape;106;p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0824" y="839562"/>
            <a:ext cx="5422365" cy="3123428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Google Shape;107;p19"/>
          <p:cNvSpPr/>
          <p:nvPr/>
        </p:nvSpPr>
        <p:spPr>
          <a:xfrm flipH="1">
            <a:off x="6667799" y="2167250"/>
            <a:ext cx="1271402" cy="635702"/>
          </a:xfrm>
          <a:prstGeom prst="line">
            <a:avLst/>
          </a:prstGeom>
          <a:ln w="76200">
            <a:solidFill>
              <a:srgbClr val="FF0000"/>
            </a:solidFill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49" name="Google Shape;108;p19"/>
          <p:cNvSpPr txBox="1">
            <a:spLocks noGrp="1"/>
          </p:cNvSpPr>
          <p:nvPr>
            <p:ph type="ctrTitle"/>
          </p:nvPr>
        </p:nvSpPr>
        <p:spPr>
          <a:xfrm>
            <a:off x="311699" y="-2"/>
            <a:ext cx="8520602" cy="572704"/>
          </a:xfrm>
          <a:prstGeom prst="rect">
            <a:avLst/>
          </a:prstGeom>
        </p:spPr>
        <p:txBody>
          <a:bodyPr anchor="ctr">
            <a:normAutofit fontScale="90000"/>
          </a:bodyPr>
          <a:lstStyle>
            <a:lvl1pPr defTabSz="877822">
              <a:defRPr sz="2600" b="0"/>
            </a:lvl1pPr>
          </a:lstStyle>
          <a:p>
            <a:r>
              <a:t>Uçak Yerleşimi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13;p20"/>
          <p:cNvSpPr txBox="1">
            <a:spLocks noGrp="1"/>
          </p:cNvSpPr>
          <p:nvPr>
            <p:ph type="subTitle" sz="quarter" idx="1"/>
          </p:nvPr>
        </p:nvSpPr>
        <p:spPr>
          <a:xfrm>
            <a:off x="311699" y="3623550"/>
            <a:ext cx="8520602" cy="792602"/>
          </a:xfrm>
          <a:prstGeom prst="rect">
            <a:avLst/>
          </a:prstGeom>
        </p:spPr>
        <p:txBody>
          <a:bodyPr/>
          <a:lstStyle>
            <a:lvl1pPr marL="0" indent="0">
              <a:defRPr sz="1800"/>
            </a:lvl1pPr>
          </a:lstStyle>
          <a:p>
            <a:r>
              <a:t>Meltem Projesi kapsamında turbo prop motorlar sayesinde deniz altı tespiti ile ilgili görevlerde 50-100 metre yükseklikte yavaş uçuş yapılabilmektedir.</a:t>
            </a:r>
          </a:p>
        </p:txBody>
      </p:sp>
      <p:pic>
        <p:nvPicPr>
          <p:cNvPr id="152" name="ucak-6.png" descr="ucak-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4832" y="932074"/>
            <a:ext cx="5374336" cy="1871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20;p21"/>
          <p:cNvSpPr txBox="1">
            <a:spLocks noGrp="1"/>
          </p:cNvSpPr>
          <p:nvPr>
            <p:ph type="ctrTitle"/>
          </p:nvPr>
        </p:nvSpPr>
        <p:spPr>
          <a:xfrm>
            <a:off x="406499" y="57773"/>
            <a:ext cx="8520602" cy="62130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768094">
              <a:defRPr sz="1500" b="0"/>
            </a:pPr>
            <a:r>
              <a:t>ÇÖZÜM Modeli AN ve parçalar</a:t>
            </a:r>
            <a:br/>
            <a:r>
              <a:t>Airborne Manyetik Sensör Modülü</a:t>
            </a:r>
          </a:p>
        </p:txBody>
      </p:sp>
      <p:pic>
        <p:nvPicPr>
          <p:cNvPr id="155" name="Google Shape;121;p21" descr="Google Shape;121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8536" y="3327877"/>
            <a:ext cx="1450043" cy="990977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8" name="Google Shape;122;p21"/>
          <p:cNvGrpSpPr/>
          <p:nvPr/>
        </p:nvGrpSpPr>
        <p:grpSpPr>
          <a:xfrm>
            <a:off x="3792148" y="679062"/>
            <a:ext cx="1749303" cy="355503"/>
            <a:chOff x="0" y="0"/>
            <a:chExt cx="1749301" cy="355502"/>
          </a:xfrm>
        </p:grpSpPr>
        <p:sp>
          <p:nvSpPr>
            <p:cNvPr id="156" name="Rectangle"/>
            <p:cNvSpPr/>
            <p:nvPr/>
          </p:nvSpPr>
          <p:spPr>
            <a:xfrm>
              <a:off x="-1" y="-1"/>
              <a:ext cx="1749303" cy="355503"/>
            </a:xfrm>
            <a:prstGeom prst="rect">
              <a:avLst/>
            </a:prstGeom>
            <a:solidFill>
              <a:srgbClr val="FFF2C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100"/>
              </a:pPr>
              <a:endParaRPr/>
            </a:p>
          </p:txBody>
        </p:sp>
        <p:sp>
          <p:nvSpPr>
            <p:cNvPr id="157" name="Elektronik Ünite"/>
            <p:cNvSpPr txBox="1"/>
            <p:nvPr/>
          </p:nvSpPr>
          <p:spPr>
            <a:xfrm>
              <a:off x="-1" y="12410"/>
              <a:ext cx="1749303" cy="330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>
                <a:defRPr sz="1100"/>
              </a:lvl1pPr>
            </a:lstStyle>
            <a:p>
              <a:r>
                <a:t>Elektronik Ünite</a:t>
              </a:r>
            </a:p>
          </p:txBody>
        </p:sp>
      </p:grpSp>
      <p:grpSp>
        <p:nvGrpSpPr>
          <p:cNvPr id="161" name="Google Shape;123;p21"/>
          <p:cNvGrpSpPr/>
          <p:nvPr/>
        </p:nvGrpSpPr>
        <p:grpSpPr>
          <a:xfrm>
            <a:off x="3792149" y="1533160"/>
            <a:ext cx="1749303" cy="483078"/>
            <a:chOff x="0" y="0"/>
            <a:chExt cx="1749301" cy="483077"/>
          </a:xfrm>
        </p:grpSpPr>
        <p:sp>
          <p:nvSpPr>
            <p:cNvPr id="159" name="Rectangle"/>
            <p:cNvSpPr/>
            <p:nvPr/>
          </p:nvSpPr>
          <p:spPr>
            <a:xfrm>
              <a:off x="0" y="63789"/>
              <a:ext cx="1749302" cy="355502"/>
            </a:xfrm>
            <a:prstGeom prst="rect">
              <a:avLst/>
            </a:prstGeom>
            <a:solidFill>
              <a:srgbClr val="FFF2C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100"/>
              </a:pPr>
              <a:endParaRPr/>
            </a:p>
          </p:txBody>
        </p:sp>
        <p:sp>
          <p:nvSpPr>
            <p:cNvPr id="160" name="Mikroişlemci FLASH/ADC/DAC"/>
            <p:cNvSpPr txBox="1"/>
            <p:nvPr/>
          </p:nvSpPr>
          <p:spPr>
            <a:xfrm>
              <a:off x="0" y="0"/>
              <a:ext cx="1749302" cy="4830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>
                <a:defRPr sz="1100"/>
              </a:lvl1pPr>
            </a:lstStyle>
            <a:p>
              <a:r>
                <a:t> Mikroişlemci FLASH/ADC/DAC</a:t>
              </a:r>
            </a:p>
          </p:txBody>
        </p:sp>
      </p:grpSp>
      <p:grpSp>
        <p:nvGrpSpPr>
          <p:cNvPr id="164" name="Google Shape;124;p21"/>
          <p:cNvGrpSpPr/>
          <p:nvPr/>
        </p:nvGrpSpPr>
        <p:grpSpPr>
          <a:xfrm>
            <a:off x="1480949" y="1596961"/>
            <a:ext cx="1749303" cy="355504"/>
            <a:chOff x="0" y="0"/>
            <a:chExt cx="1749301" cy="355502"/>
          </a:xfrm>
        </p:grpSpPr>
        <p:sp>
          <p:nvSpPr>
            <p:cNvPr id="162" name="Rectangle"/>
            <p:cNvSpPr/>
            <p:nvPr/>
          </p:nvSpPr>
          <p:spPr>
            <a:xfrm>
              <a:off x="-1" y="-1"/>
              <a:ext cx="1749303" cy="355503"/>
            </a:xfrm>
            <a:prstGeom prst="rect">
              <a:avLst/>
            </a:prstGeom>
            <a:solidFill>
              <a:srgbClr val="FFF2C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100"/>
              </a:pPr>
              <a:endParaRPr/>
            </a:p>
          </p:txBody>
        </p:sp>
        <p:sp>
          <p:nvSpPr>
            <p:cNvPr id="163" name="Li-Pil/Solar"/>
            <p:cNvSpPr txBox="1"/>
            <p:nvPr/>
          </p:nvSpPr>
          <p:spPr>
            <a:xfrm>
              <a:off x="-1" y="12410"/>
              <a:ext cx="1749303" cy="330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>
                <a:defRPr sz="1100"/>
              </a:lvl1pPr>
            </a:lstStyle>
            <a:p>
              <a:r>
                <a:t>Li-Pil/Solar</a:t>
              </a:r>
            </a:p>
          </p:txBody>
        </p:sp>
      </p:grpSp>
      <p:grpSp>
        <p:nvGrpSpPr>
          <p:cNvPr id="167" name="Google Shape;125;p21"/>
          <p:cNvGrpSpPr/>
          <p:nvPr/>
        </p:nvGrpSpPr>
        <p:grpSpPr>
          <a:xfrm>
            <a:off x="6103348" y="1596936"/>
            <a:ext cx="1749303" cy="355504"/>
            <a:chOff x="0" y="0"/>
            <a:chExt cx="1749301" cy="355502"/>
          </a:xfrm>
        </p:grpSpPr>
        <p:sp>
          <p:nvSpPr>
            <p:cNvPr id="165" name="Rectangle"/>
            <p:cNvSpPr/>
            <p:nvPr/>
          </p:nvSpPr>
          <p:spPr>
            <a:xfrm>
              <a:off x="-1" y="-1"/>
              <a:ext cx="1749303" cy="355503"/>
            </a:xfrm>
            <a:prstGeom prst="rect">
              <a:avLst/>
            </a:prstGeom>
            <a:solidFill>
              <a:srgbClr val="FFF2C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100"/>
              </a:pPr>
              <a:endParaRPr/>
            </a:p>
          </p:txBody>
        </p:sp>
        <p:sp>
          <p:nvSpPr>
            <p:cNvPr id="166" name="RF Modül"/>
            <p:cNvSpPr txBox="1"/>
            <p:nvPr/>
          </p:nvSpPr>
          <p:spPr>
            <a:xfrm>
              <a:off x="-1" y="12410"/>
              <a:ext cx="1749303" cy="330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>
                <a:defRPr sz="1100"/>
              </a:lvl1pPr>
            </a:lstStyle>
            <a:p>
              <a:r>
                <a:t>RF Modül</a:t>
              </a:r>
            </a:p>
          </p:txBody>
        </p:sp>
      </p:grpSp>
      <p:grpSp>
        <p:nvGrpSpPr>
          <p:cNvPr id="170" name="Google Shape;126;p21"/>
          <p:cNvGrpSpPr/>
          <p:nvPr/>
        </p:nvGrpSpPr>
        <p:grpSpPr>
          <a:xfrm>
            <a:off x="3792148" y="2813423"/>
            <a:ext cx="1749303" cy="355503"/>
            <a:chOff x="0" y="0"/>
            <a:chExt cx="1749301" cy="355502"/>
          </a:xfrm>
        </p:grpSpPr>
        <p:sp>
          <p:nvSpPr>
            <p:cNvPr id="168" name="Rectangle"/>
            <p:cNvSpPr/>
            <p:nvPr/>
          </p:nvSpPr>
          <p:spPr>
            <a:xfrm>
              <a:off x="-1" y="-1"/>
              <a:ext cx="1749303" cy="355503"/>
            </a:xfrm>
            <a:prstGeom prst="rect">
              <a:avLst/>
            </a:prstGeom>
            <a:solidFill>
              <a:srgbClr val="FFF2C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algn="ctr">
                <a:defRPr sz="1100"/>
              </a:pPr>
              <a:endParaRPr/>
            </a:p>
          </p:txBody>
        </p:sp>
        <p:sp>
          <p:nvSpPr>
            <p:cNvPr id="169" name="Preamfi"/>
            <p:cNvSpPr txBox="1"/>
            <p:nvPr/>
          </p:nvSpPr>
          <p:spPr>
            <a:xfrm>
              <a:off x="-1" y="12410"/>
              <a:ext cx="1749303" cy="330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91423" tIns="91423" rIns="91423" bIns="91423" numCol="1" anchor="ctr">
              <a:spAutoFit/>
            </a:bodyPr>
            <a:lstStyle>
              <a:lvl1pPr algn="ctr">
                <a:defRPr sz="1100"/>
              </a:lvl1pPr>
            </a:lstStyle>
            <a:p>
              <a:r>
                <a:t>Preamfi</a:t>
              </a:r>
            </a:p>
          </p:txBody>
        </p:sp>
      </p:grpSp>
      <p:sp>
        <p:nvSpPr>
          <p:cNvPr id="171" name="Google Shape;127;p21"/>
          <p:cNvSpPr txBox="1"/>
          <p:nvPr/>
        </p:nvSpPr>
        <p:spPr>
          <a:xfrm>
            <a:off x="2607250" y="4477799"/>
            <a:ext cx="4198800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r>
              <a:t>Fluxgate / GMI / Cesium Magnetometre Sensör</a:t>
            </a:r>
          </a:p>
        </p:txBody>
      </p:sp>
      <p:sp>
        <p:nvSpPr>
          <p:cNvPr id="172" name="Google Shape;128;p21"/>
          <p:cNvSpPr txBox="1"/>
          <p:nvPr/>
        </p:nvSpPr>
        <p:spPr>
          <a:xfrm>
            <a:off x="6208050" y="3424149"/>
            <a:ext cx="1539902" cy="380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r>
              <a:t>Manyetik Sensör</a:t>
            </a:r>
          </a:p>
        </p:txBody>
      </p:sp>
      <p:pic>
        <p:nvPicPr>
          <p:cNvPr id="173" name="Google Shape;129;p21" descr="Google Shape;129;p2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19198" y="3424156"/>
            <a:ext cx="1450027" cy="894705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Google Shape;130;p21"/>
          <p:cNvSpPr/>
          <p:nvPr/>
        </p:nvSpPr>
        <p:spPr>
          <a:xfrm>
            <a:off x="4666800" y="1034575"/>
            <a:ext cx="2" cy="549002"/>
          </a:xfrm>
          <a:prstGeom prst="line">
            <a:avLst/>
          </a:prstGeom>
          <a:ln w="38100">
            <a:solidFill>
              <a:srgbClr val="585858"/>
            </a:solidFill>
            <a:headEnd type="triangle"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5" name="Google Shape;131;p21"/>
          <p:cNvSpPr/>
          <p:nvPr/>
        </p:nvSpPr>
        <p:spPr>
          <a:xfrm>
            <a:off x="4666800" y="1957223"/>
            <a:ext cx="2" cy="856200"/>
          </a:xfrm>
          <a:prstGeom prst="line">
            <a:avLst/>
          </a:prstGeom>
          <a:ln w="38100">
            <a:solidFill>
              <a:srgbClr val="585858"/>
            </a:solidFill>
            <a:headEnd type="triangle"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6" name="Google Shape;132;p21"/>
          <p:cNvSpPr/>
          <p:nvPr/>
        </p:nvSpPr>
        <p:spPr>
          <a:xfrm flipH="1">
            <a:off x="3230248" y="1775981"/>
            <a:ext cx="561902" cy="2"/>
          </a:xfrm>
          <a:prstGeom prst="line">
            <a:avLst/>
          </a:prstGeom>
          <a:ln w="38100">
            <a:solidFill>
              <a:srgbClr val="585858"/>
            </a:solidFill>
            <a:headEnd type="triangle"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7" name="Google Shape;133;p21"/>
          <p:cNvSpPr/>
          <p:nvPr/>
        </p:nvSpPr>
        <p:spPr>
          <a:xfrm flipH="1">
            <a:off x="5541450" y="1775981"/>
            <a:ext cx="561902" cy="2"/>
          </a:xfrm>
          <a:prstGeom prst="line">
            <a:avLst/>
          </a:prstGeom>
          <a:ln w="38100">
            <a:solidFill>
              <a:srgbClr val="585858"/>
            </a:solidFill>
            <a:headEnd type="triangle"/>
            <a:tailEnd type="triangle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78" name="Google Shape;134;p21"/>
          <p:cNvSpPr txBox="1"/>
          <p:nvPr/>
        </p:nvSpPr>
        <p:spPr>
          <a:xfrm>
            <a:off x="4702900" y="2223739"/>
            <a:ext cx="982502" cy="3183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3" tIns="91423" rIns="91423" bIns="91423" anchor="ctr">
            <a:spAutoFit/>
          </a:bodyPr>
          <a:lstStyle>
            <a:lvl1pPr algn="ctr">
              <a:defRPr sz="1000"/>
            </a:lvl1pPr>
          </a:lstStyle>
          <a:p>
            <a:r>
              <a:t>30-100 Metre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3F3F3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3F3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3F3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666</Words>
  <Application>Microsoft Office PowerPoint</Application>
  <PresentationFormat>Ekran Gösterisi (16:9)</PresentationFormat>
  <Paragraphs>174</Paragraphs>
  <Slides>28</Slides>
  <Notes>0</Notes>
  <HiddenSlides>0</HiddenSlides>
  <MMClips>2</MMClips>
  <ScaleCrop>false</ScaleCrop>
  <HeadingPairs>
    <vt:vector size="6" baseType="variant">
      <vt:variant>
        <vt:lpstr>Kullanılan Yazı Tipleri</vt:lpstr>
      </vt:variant>
      <vt:variant>
        <vt:i4>1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28</vt:i4>
      </vt:variant>
    </vt:vector>
  </HeadingPairs>
  <TitlesOfParts>
    <vt:vector size="30" baseType="lpstr">
      <vt:lpstr>Arial</vt:lpstr>
      <vt:lpstr>Simple Light</vt:lpstr>
      <vt:lpstr>PowerPoint Sunusu</vt:lpstr>
      <vt:lpstr>Amaç</vt:lpstr>
      <vt:lpstr>Kapsam</vt:lpstr>
      <vt:lpstr>İşlevsel Mimari</vt:lpstr>
      <vt:lpstr>Senaryo 1</vt:lpstr>
      <vt:lpstr>Senaryo 2</vt:lpstr>
      <vt:lpstr>Uçak Yerleşimi</vt:lpstr>
      <vt:lpstr>PowerPoint Sunusu</vt:lpstr>
      <vt:lpstr>ÇÖZÜM Modeli AN ve parçalar Airborne Manyetik Sensör Modülü</vt:lpstr>
      <vt:lpstr>Sensör Tipleri</vt:lpstr>
      <vt:lpstr>Manyetik Anomali Dedektörü (MAD)</vt:lpstr>
      <vt:lpstr>Denizaltı Manyetik Modelleri</vt:lpstr>
      <vt:lpstr>ALT Modüller</vt:lpstr>
      <vt:lpstr>KONSOL</vt:lpstr>
      <vt:lpstr>Arayüzler</vt:lpstr>
      <vt:lpstr>Çevresel Testler</vt:lpstr>
      <vt:lpstr>PLATFORMLAR</vt:lpstr>
      <vt:lpstr>Proje Takvimi</vt:lpstr>
      <vt:lpstr>PowerPoint Sunusu</vt:lpstr>
      <vt:lpstr>Dokümantasyon</vt:lpstr>
      <vt:lpstr>Proje Bütçesi $ + ₺ </vt:lpstr>
      <vt:lpstr>Uçaklarla Denizaltı Tespiti</vt:lpstr>
      <vt:lpstr>Yol Haritası - Opsiyon 1</vt:lpstr>
      <vt:lpstr>Yol Haritası - Opsiyon 2</vt:lpstr>
      <vt:lpstr>Yol Haritası - Opsiyon 3</vt:lpstr>
      <vt:lpstr>MAD ile Denizaltı Tespit Sistemi  </vt:lpstr>
      <vt:lpstr>Sensör Karşılaştırması </vt:lpstr>
      <vt:lpstr>Sensör Karşılaştırması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Tayfun CUMHUR</dc:creator>
  <cp:lastModifiedBy>Windows User</cp:lastModifiedBy>
  <cp:revision>2</cp:revision>
  <dcterms:modified xsi:type="dcterms:W3CDTF">2019-11-22T12:31:53Z</dcterms:modified>
</cp:coreProperties>
</file>